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 Городской фестиваль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До-школьная</a:t>
            </a:r>
            <a:r>
              <a:rPr lang="ru-RU" dirty="0" smtClean="0"/>
              <a:t> наука»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«Математический домик»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6203032" cy="1752600"/>
          </a:xfrm>
        </p:spPr>
        <p:txBody>
          <a:bodyPr/>
          <a:lstStyle/>
          <a:p>
            <a:r>
              <a:rPr lang="ru-RU" dirty="0" err="1" smtClean="0"/>
              <a:t>Засыпкина</a:t>
            </a:r>
            <a:r>
              <a:rPr lang="ru-RU" dirty="0" smtClean="0"/>
              <a:t> Наталья Владимировна</a:t>
            </a:r>
          </a:p>
          <a:p>
            <a:r>
              <a:rPr lang="ru-RU" dirty="0" smtClean="0"/>
              <a:t>Филиал МБДОУ – детский сад «Детство» детский сад № </a:t>
            </a:r>
            <a:r>
              <a:rPr lang="ru-RU" sz="3200" dirty="0" smtClean="0"/>
              <a:t>10</a:t>
            </a:r>
            <a:endParaRPr lang="ru-RU" sz="32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«Найди и покажи геометрическую фигуру»</a:t>
            </a:r>
            <a:endParaRPr lang="ru-RU" b="1" dirty="0"/>
          </a:p>
        </p:txBody>
      </p:sp>
      <p:pic>
        <p:nvPicPr>
          <p:cNvPr id="6146" name="Picture 2" descr="C:\Users\Ирина\Desktop\фото домик\IMG-20171114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09120"/>
            <a:ext cx="3840428" cy="2160240"/>
          </a:xfrm>
          <a:prstGeom prst="rect">
            <a:avLst/>
          </a:prstGeom>
          <a:noFill/>
        </p:spPr>
      </p:pic>
      <p:pic>
        <p:nvPicPr>
          <p:cNvPr id="6147" name="Picture 3" descr="C:\Users\Ирина\Desktop\фото домик\IMG-20171114-WA0045.jpg"/>
          <p:cNvPicPr>
            <a:picLocks noChangeAspect="1" noChangeArrowheads="1"/>
          </p:cNvPicPr>
          <p:nvPr/>
        </p:nvPicPr>
        <p:blipFill>
          <a:blip r:embed="rId3" cstate="print"/>
          <a:srcRect l="12883" r="45851" b="48908"/>
          <a:stretch>
            <a:fillRect/>
          </a:stretch>
        </p:blipFill>
        <p:spPr bwMode="auto">
          <a:xfrm>
            <a:off x="179512" y="1196752"/>
            <a:ext cx="3101791" cy="2160240"/>
          </a:xfrm>
          <a:prstGeom prst="rect">
            <a:avLst/>
          </a:prstGeom>
          <a:noFill/>
        </p:spPr>
      </p:pic>
      <p:pic>
        <p:nvPicPr>
          <p:cNvPr id="6148" name="Picture 4" descr="C:\Users\Ирина\Desktop\фото домик\IMG-20171114-WA0042.jpg"/>
          <p:cNvPicPr>
            <a:picLocks noChangeAspect="1" noChangeArrowheads="1"/>
          </p:cNvPicPr>
          <p:nvPr/>
        </p:nvPicPr>
        <p:blipFill>
          <a:blip r:embed="rId4" cstate="print"/>
          <a:srcRect l="15350" r="8263" b="16400"/>
          <a:stretch>
            <a:fillRect/>
          </a:stretch>
        </p:blipFill>
        <p:spPr bwMode="auto">
          <a:xfrm>
            <a:off x="323528" y="4149080"/>
            <a:ext cx="3960440" cy="2438111"/>
          </a:xfrm>
          <a:prstGeom prst="rect">
            <a:avLst/>
          </a:prstGeom>
          <a:noFill/>
        </p:spPr>
      </p:pic>
      <p:pic>
        <p:nvPicPr>
          <p:cNvPr id="1026" name="Picture 2" descr="F:\До - школьная наука\IMG-20171116-WA0007.jpg"/>
          <p:cNvPicPr>
            <a:picLocks noChangeAspect="1" noChangeArrowheads="1"/>
          </p:cNvPicPr>
          <p:nvPr/>
        </p:nvPicPr>
        <p:blipFill>
          <a:blip r:embed="rId5" cstate="print"/>
          <a:srcRect r="10928"/>
          <a:stretch>
            <a:fillRect/>
          </a:stretch>
        </p:blipFill>
        <p:spPr bwMode="auto">
          <a:xfrm>
            <a:off x="4788024" y="1772816"/>
            <a:ext cx="3958334" cy="2499742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«Внизу - вверху», «Справа - слева»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Детям предлагаются карточки обезьянок, которые держат мяч вверху, внизу, справа, слева. Дети определяют местоположение мяча. На крыше домика, который имеет эффект «школьной доски», записывают цифрами количество обезьянок с мячиком внизу, с мячом вверху и т.д. Могут составить задачи, написать примеры и решить их.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«Внизу - вверху», «Справа - слева»</a:t>
            </a:r>
            <a:endParaRPr lang="ru-RU" b="1" dirty="0"/>
          </a:p>
        </p:txBody>
      </p:sp>
      <p:pic>
        <p:nvPicPr>
          <p:cNvPr id="5122" name="Picture 2" descr="C:\Users\Ирина\Desktop\фото домик\IMG-20171114-WA0023.jpg"/>
          <p:cNvPicPr>
            <a:picLocks noChangeAspect="1" noChangeArrowheads="1"/>
          </p:cNvPicPr>
          <p:nvPr/>
        </p:nvPicPr>
        <p:blipFill>
          <a:blip r:embed="rId2" cstate="print"/>
          <a:srcRect t="14300" b="29000"/>
          <a:stretch>
            <a:fillRect/>
          </a:stretch>
        </p:blipFill>
        <p:spPr bwMode="auto">
          <a:xfrm>
            <a:off x="395536" y="1484784"/>
            <a:ext cx="2500313" cy="2520280"/>
          </a:xfrm>
          <a:prstGeom prst="rect">
            <a:avLst/>
          </a:prstGeom>
          <a:noFill/>
        </p:spPr>
      </p:pic>
      <p:pic>
        <p:nvPicPr>
          <p:cNvPr id="5123" name="Picture 3" descr="C:\Users\Ирина\Desktop\фото домик\DSC_0262.JPG"/>
          <p:cNvPicPr>
            <a:picLocks noChangeAspect="1" noChangeArrowheads="1"/>
          </p:cNvPicPr>
          <p:nvPr/>
        </p:nvPicPr>
        <p:blipFill>
          <a:blip r:embed="rId3" cstate="print"/>
          <a:srcRect l="13775" r="28738" b="10854"/>
          <a:stretch>
            <a:fillRect/>
          </a:stretch>
        </p:blipFill>
        <p:spPr bwMode="auto">
          <a:xfrm>
            <a:off x="2987824" y="1484784"/>
            <a:ext cx="2753132" cy="2476789"/>
          </a:xfrm>
          <a:prstGeom prst="rect">
            <a:avLst/>
          </a:prstGeom>
          <a:noFill/>
        </p:spPr>
      </p:pic>
      <p:pic>
        <p:nvPicPr>
          <p:cNvPr id="2050" name="Picture 2" descr="F:\До - школьная наука\IMG-20171116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4211960" cy="2369228"/>
          </a:xfrm>
          <a:prstGeom prst="rect">
            <a:avLst/>
          </a:prstGeom>
          <a:noFill/>
        </p:spPr>
      </p:pic>
      <p:pic>
        <p:nvPicPr>
          <p:cNvPr id="2052" name="Picture 4" descr="F:\До - школьная наука\IMG-20171116-WA0004.jpg"/>
          <p:cNvPicPr>
            <a:picLocks noChangeAspect="1" noChangeArrowheads="1"/>
          </p:cNvPicPr>
          <p:nvPr/>
        </p:nvPicPr>
        <p:blipFill>
          <a:blip r:embed="rId5" cstate="print"/>
          <a:srcRect t="2751"/>
          <a:stretch>
            <a:fillRect/>
          </a:stretch>
        </p:blipFill>
        <p:spPr bwMode="auto">
          <a:xfrm>
            <a:off x="5868144" y="1412776"/>
            <a:ext cx="2982972" cy="5157192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23042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Список использованных источников</a:t>
            </a:r>
            <a:endParaRPr lang="ru-RU" i="1" dirty="0" smtClean="0"/>
          </a:p>
          <a:p>
            <a:r>
              <a:rPr lang="ru-RU" dirty="0" err="1" smtClean="0"/>
              <a:t>Метлина</a:t>
            </a:r>
            <a:r>
              <a:rPr lang="ru-RU" dirty="0" smtClean="0"/>
              <a:t> Л.С. «Занятия по математике в детском саду».</a:t>
            </a:r>
            <a:endParaRPr lang="ru-RU" i="1" dirty="0" smtClean="0"/>
          </a:p>
          <a:p>
            <a:r>
              <a:rPr lang="ru-RU" dirty="0" smtClean="0"/>
              <a:t>Парамонова Л.А. «Развивающие занятия с детьми 5-6 лет».</a:t>
            </a:r>
            <a:endParaRPr lang="ru-RU" i="1" dirty="0" smtClean="0"/>
          </a:p>
          <a:p>
            <a:r>
              <a:rPr lang="ru-RU" dirty="0" smtClean="0"/>
              <a:t>Новикова В.П. «Математика в детском саду».</a:t>
            </a:r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3074" name="Picture 2" descr="F:\До - школьная наука\IMG-20171116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408712" cy="36049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"Математический домик"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algn="ctr"/>
            <a:r>
              <a:rPr lang="ru-RU" b="1" dirty="0" smtClean="0"/>
              <a:t>Тематическое направление Фестиваля – "</a:t>
            </a:r>
            <a:r>
              <a:rPr lang="ru-RU" dirty="0" smtClean="0"/>
              <a:t>Интеллектуальные игры"</a:t>
            </a:r>
            <a:endParaRPr lang="ru-RU" i="1" dirty="0" smtClean="0"/>
          </a:p>
          <a:p>
            <a:pPr algn="ctr"/>
            <a:r>
              <a:rPr lang="ru-RU" b="1" dirty="0" smtClean="0"/>
              <a:t> Возраст участников – </a:t>
            </a:r>
            <a:r>
              <a:rPr lang="ru-RU" dirty="0" smtClean="0"/>
              <a:t>6 лет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026" name="Picture 2" descr="C:\Users\Ирина\Desktop\фото домик\IMG-20171114-WA0032.jpg"/>
          <p:cNvPicPr>
            <a:picLocks noChangeAspect="1" noChangeArrowheads="1"/>
          </p:cNvPicPr>
          <p:nvPr/>
        </p:nvPicPr>
        <p:blipFill>
          <a:blip r:embed="rId2" cstate="print"/>
          <a:srcRect l="4585" r="35236" b="8298"/>
          <a:stretch>
            <a:fillRect/>
          </a:stretch>
        </p:blipFill>
        <p:spPr bwMode="auto">
          <a:xfrm>
            <a:off x="467544" y="3140968"/>
            <a:ext cx="3816424" cy="3086057"/>
          </a:xfrm>
          <a:prstGeom prst="rect">
            <a:avLst/>
          </a:prstGeom>
          <a:noFill/>
        </p:spPr>
      </p:pic>
      <p:pic>
        <p:nvPicPr>
          <p:cNvPr id="1027" name="Picture 3" descr="C:\Users\Ирина\Desktop\фото домик\IMG-20171114-WA0043.jpg"/>
          <p:cNvPicPr>
            <a:picLocks noChangeAspect="1" noChangeArrowheads="1"/>
          </p:cNvPicPr>
          <p:nvPr/>
        </p:nvPicPr>
        <p:blipFill>
          <a:blip r:embed="rId3" cstate="print"/>
          <a:srcRect t="26900" b="29000"/>
          <a:stretch>
            <a:fillRect/>
          </a:stretch>
        </p:blipFill>
        <p:spPr bwMode="auto">
          <a:xfrm>
            <a:off x="4860032" y="3140968"/>
            <a:ext cx="3857625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/>
              <a:t>Цель: </a:t>
            </a:r>
            <a:r>
              <a:rPr lang="ru-RU" sz="2900" dirty="0" smtClean="0"/>
              <a:t>обеспечение условий для познавательного развития дошкольников, развивать математические представления старших дошкольников на элементарном уровне через приемы сравнения, обобщения, классификации, систематизации и смыслового соотнесения, их социализация</a:t>
            </a:r>
            <a:endParaRPr lang="ru-RU" sz="2900" i="1" dirty="0" smtClean="0"/>
          </a:p>
          <a:p>
            <a:pPr>
              <a:buNone/>
            </a:pPr>
            <a:r>
              <a:rPr lang="ru-RU" b="1" dirty="0" smtClean="0"/>
              <a:t>Задачи: </a:t>
            </a:r>
            <a:endParaRPr lang="ru-RU" i="1" dirty="0" smtClean="0"/>
          </a:p>
          <a:p>
            <a:r>
              <a:rPr lang="ru-RU" dirty="0" smtClean="0"/>
              <a:t>- </a:t>
            </a:r>
            <a:r>
              <a:rPr lang="ru-RU" sz="2900" dirty="0" smtClean="0"/>
              <a:t>Развивать интерес к решению познавательных, творческих задач, к разнообразной интеллектуальной деятельности.</a:t>
            </a:r>
          </a:p>
          <a:p>
            <a:r>
              <a:rPr lang="ru-RU" sz="2900" dirty="0" smtClean="0"/>
              <a:t>- Развивать способности к установлению математических связей, закономерностей, порядка следования, взаимосвязи арифметических действий, знаков и символов, отношений между частями целого, чисел, измерения и др.</a:t>
            </a:r>
          </a:p>
          <a:p>
            <a:r>
              <a:rPr lang="ru-RU" sz="2900" dirty="0" smtClean="0"/>
              <a:t>- Вызвать стремление к творческому процессу познания и выполнению строгих действий по алгоритму, самовыражению в активной, интересной, содержательной деятельности.</a:t>
            </a:r>
          </a:p>
          <a:p>
            <a:r>
              <a:rPr lang="ru-RU" sz="2900" dirty="0" smtClean="0"/>
              <a:t>- Совершенствовать навыки количественного и порядкового счета в пределах 10.</a:t>
            </a:r>
          </a:p>
          <a:p>
            <a:r>
              <a:rPr lang="ru-RU" sz="2900" dirty="0" smtClean="0"/>
              <a:t>- Уточнить знание известных геометрических фигур, их элементов (вершины, углы, стороны) и некоторых их свойств.</a:t>
            </a:r>
          </a:p>
          <a:p>
            <a:r>
              <a:rPr lang="ru-RU" sz="2900" dirty="0" smtClean="0"/>
              <a:t>- Учить распознавать фигуры независимо от их пространственного положения, изображать, располагать на плоскости, дать представление о том, что вести счёт предметов можно в любом направлении.</a:t>
            </a:r>
          </a:p>
          <a:p>
            <a:r>
              <a:rPr lang="ru-RU" sz="2900" dirty="0" smtClean="0"/>
              <a:t>- Учить составлять простые арифметические задачи на сложение и вычитание, использовать знаки +, -, =. Учить сравнивать группы предметов пользуясь знаками больше и меньше.</a:t>
            </a:r>
          </a:p>
          <a:p>
            <a:r>
              <a:rPr lang="ru-RU" sz="2900" dirty="0" smtClean="0"/>
              <a:t>- Учить составлять фигуры из частей и разбивать на части, конструировать фигуры по словесному описанию и перечислению их характерных свойств; моделировать композиции из фигур по собственному замыслу.</a:t>
            </a:r>
          </a:p>
          <a:p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рина\Desktop\фото домик\DSC_0260.JPG"/>
          <p:cNvPicPr>
            <a:picLocks noChangeAspect="1" noChangeArrowheads="1"/>
          </p:cNvPicPr>
          <p:nvPr/>
        </p:nvPicPr>
        <p:blipFill>
          <a:blip r:embed="rId2" cstate="print"/>
          <a:srcRect l="12201" t="6660" r="35825" b="9456"/>
          <a:stretch>
            <a:fillRect/>
          </a:stretch>
        </p:blipFill>
        <p:spPr bwMode="auto">
          <a:xfrm>
            <a:off x="971600" y="3329608"/>
            <a:ext cx="3881231" cy="3528392"/>
          </a:xfrm>
          <a:prstGeom prst="rect">
            <a:avLst/>
          </a:prstGeom>
          <a:noFill/>
        </p:spPr>
      </p:pic>
      <p:pic>
        <p:nvPicPr>
          <p:cNvPr id="3076" name="Picture 4" descr="C:\Users\Ирина\Desktop\фото домик\DSC_0261.JPG"/>
          <p:cNvPicPr>
            <a:picLocks noChangeAspect="1" noChangeArrowheads="1"/>
          </p:cNvPicPr>
          <p:nvPr/>
        </p:nvPicPr>
        <p:blipFill>
          <a:blip r:embed="rId3" cstate="print"/>
          <a:srcRect t="10101" r="5261" b="20600"/>
          <a:stretch>
            <a:fillRect/>
          </a:stretch>
        </p:blipFill>
        <p:spPr bwMode="auto">
          <a:xfrm>
            <a:off x="6558987" y="188640"/>
            <a:ext cx="2585013" cy="3356992"/>
          </a:xfrm>
          <a:prstGeom prst="rect">
            <a:avLst/>
          </a:prstGeom>
          <a:noFill/>
        </p:spPr>
      </p:pic>
      <p:pic>
        <p:nvPicPr>
          <p:cNvPr id="3074" name="Picture 2" descr="C:\Users\Ирина\Desktop\фото домик\DSC_0257.JPG"/>
          <p:cNvPicPr>
            <a:picLocks noChangeAspect="1" noChangeArrowheads="1"/>
          </p:cNvPicPr>
          <p:nvPr/>
        </p:nvPicPr>
        <p:blipFill>
          <a:blip r:embed="rId4" cstate="print"/>
          <a:srcRect t="3313" b="20480"/>
          <a:stretch>
            <a:fillRect/>
          </a:stretch>
        </p:blipFill>
        <p:spPr bwMode="auto">
          <a:xfrm>
            <a:off x="179512" y="188640"/>
            <a:ext cx="2448272" cy="3312368"/>
          </a:xfrm>
          <a:prstGeom prst="rect">
            <a:avLst/>
          </a:prstGeom>
          <a:noFill/>
        </p:spPr>
      </p:pic>
      <p:pic>
        <p:nvPicPr>
          <p:cNvPr id="3077" name="Picture 5" descr="C:\Users\Ирина\Desktop\фото домик\DSC_0262.JPG"/>
          <p:cNvPicPr>
            <a:picLocks noChangeAspect="1" noChangeArrowheads="1"/>
          </p:cNvPicPr>
          <p:nvPr/>
        </p:nvPicPr>
        <p:blipFill>
          <a:blip r:embed="rId5" cstate="print"/>
          <a:srcRect l="12200" r="27163" b="8058"/>
          <a:stretch>
            <a:fillRect/>
          </a:stretch>
        </p:blipFill>
        <p:spPr bwMode="auto">
          <a:xfrm>
            <a:off x="5129105" y="3429000"/>
            <a:ext cx="4014895" cy="3429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99792" y="1143000"/>
            <a:ext cx="3888432" cy="17099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Стены домика</a:t>
            </a:r>
            <a:endParaRPr lang="ru-RU" b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</a:t>
            </a:r>
            <a:r>
              <a:rPr lang="ru-RU" b="1" dirty="0" smtClean="0"/>
              <a:t>Сосчитай правильно</a:t>
            </a:r>
            <a:r>
              <a:rPr lang="ru-RU" b="1" i="1" dirty="0" smtClean="0"/>
              <a:t>»</a:t>
            </a:r>
            <a:r>
              <a:rPr lang="ru-RU" b="1" dirty="0" smtClean="0"/>
              <a:t>, </a:t>
            </a:r>
            <a:r>
              <a:rPr lang="ru-RU" b="1" i="1" dirty="0" smtClean="0"/>
              <a:t>«</a:t>
            </a:r>
            <a:r>
              <a:rPr lang="ru-RU" b="1" dirty="0" smtClean="0"/>
              <a:t>Найди цифру</a:t>
            </a:r>
            <a:r>
              <a:rPr lang="ru-RU" b="1" i="1" dirty="0" smtClean="0"/>
              <a:t>»</a:t>
            </a:r>
            <a:r>
              <a:rPr lang="ru-RU" b="1" dirty="0" smtClean="0"/>
              <a:t>, </a:t>
            </a:r>
            <a:r>
              <a:rPr lang="ru-RU" b="1" i="1" dirty="0" smtClean="0"/>
              <a:t>«</a:t>
            </a:r>
            <a:r>
              <a:rPr lang="ru-RU" b="1" dirty="0" smtClean="0"/>
              <a:t>Реши примеры</a:t>
            </a:r>
            <a:r>
              <a:rPr lang="ru-RU" b="1" i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Детям предлагается вырастить на дереве яблоки или привлечь птиц. Сосчитать предметы, которые прикрепляются при помощи магнита. Соотнести количество предметов с цифрой и при помощи числовой линейки найти нужную цифру. Также можно птиц разделить на группы: снегири и синицы, придумать задачи на сложение или вычитание и решить их. Яблоки тоже делятся на две группы по цвету (жёлтые и красные)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</a:t>
            </a:r>
            <a:r>
              <a:rPr lang="ru-RU" b="1" dirty="0" smtClean="0"/>
              <a:t>Сосчитай правильно</a:t>
            </a:r>
            <a:r>
              <a:rPr lang="ru-RU" b="1" i="1" dirty="0" smtClean="0"/>
              <a:t>»</a:t>
            </a:r>
            <a:r>
              <a:rPr lang="ru-RU" b="1" dirty="0" smtClean="0"/>
              <a:t>, </a:t>
            </a:r>
            <a:r>
              <a:rPr lang="ru-RU" b="1" i="1" dirty="0" smtClean="0"/>
              <a:t>«</a:t>
            </a:r>
            <a:r>
              <a:rPr lang="ru-RU" b="1" dirty="0" smtClean="0"/>
              <a:t>Найди цифру</a:t>
            </a:r>
            <a:r>
              <a:rPr lang="ru-RU" b="1" i="1" dirty="0" smtClean="0"/>
              <a:t>»</a:t>
            </a:r>
            <a:r>
              <a:rPr lang="ru-RU" b="1" dirty="0" smtClean="0"/>
              <a:t>, </a:t>
            </a:r>
            <a:r>
              <a:rPr lang="ru-RU" b="1" i="1" dirty="0" smtClean="0"/>
              <a:t>«</a:t>
            </a:r>
            <a:r>
              <a:rPr lang="ru-RU" b="1" dirty="0" smtClean="0"/>
              <a:t>Реши примеры</a:t>
            </a:r>
            <a:r>
              <a:rPr lang="ru-RU" b="1" i="1" dirty="0" smtClean="0"/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1" name="Picture 3" descr="C:\Users\Ирина\Desktop\фото домик\DSC_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352458" cy="4536504"/>
          </a:xfrm>
          <a:prstGeom prst="rect">
            <a:avLst/>
          </a:prstGeom>
          <a:noFill/>
        </p:spPr>
      </p:pic>
      <p:pic>
        <p:nvPicPr>
          <p:cNvPr id="2052" name="Picture 4" descr="C:\Users\Ирина\Desktop\фото домик\IMG-20171114-WA0008.jpg"/>
          <p:cNvPicPr>
            <a:picLocks noChangeAspect="1" noChangeArrowheads="1"/>
          </p:cNvPicPr>
          <p:nvPr/>
        </p:nvPicPr>
        <p:blipFill>
          <a:blip r:embed="rId3" cstate="print"/>
          <a:srcRect l="19444" r="12501" b="-822"/>
          <a:stretch>
            <a:fillRect/>
          </a:stretch>
        </p:blipFill>
        <p:spPr bwMode="auto">
          <a:xfrm>
            <a:off x="2843808" y="1700808"/>
            <a:ext cx="3024336" cy="2520280"/>
          </a:xfrm>
          <a:prstGeom prst="rect">
            <a:avLst/>
          </a:prstGeom>
          <a:noFill/>
        </p:spPr>
      </p:pic>
      <p:pic>
        <p:nvPicPr>
          <p:cNvPr id="2053" name="Picture 5" descr="C:\Users\Ирина\Desktop\фото домик\IMG-20171114-WA0010.jpg"/>
          <p:cNvPicPr>
            <a:picLocks noChangeAspect="1" noChangeArrowheads="1"/>
          </p:cNvPicPr>
          <p:nvPr/>
        </p:nvPicPr>
        <p:blipFill>
          <a:blip r:embed="rId4" cstate="print"/>
          <a:srcRect r="25588"/>
          <a:stretch>
            <a:fillRect/>
          </a:stretch>
        </p:blipFill>
        <p:spPr bwMode="auto">
          <a:xfrm>
            <a:off x="2699792" y="4327266"/>
            <a:ext cx="3347864" cy="2530734"/>
          </a:xfrm>
          <a:prstGeom prst="rect">
            <a:avLst/>
          </a:prstGeom>
          <a:noFill/>
        </p:spPr>
      </p:pic>
      <p:pic>
        <p:nvPicPr>
          <p:cNvPr id="2054" name="Picture 6" descr="C:\Users\Ирина\Desktop\фото домик\IMG-20171114-WA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16832"/>
            <a:ext cx="2551784" cy="4536504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«Сравни», «Внутри - снаружи», «На - над»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/>
          <a:lstStyle/>
          <a:p>
            <a:r>
              <a:rPr lang="ru-RU" dirty="0" smtClean="0"/>
              <a:t>Дети сравнивают количество насекомых: пчёл и бабочек. Сравнивают не только сколько бабочек летает на лужайке и сколько пчёл находится в улье, но и сколько пчёлок </a:t>
            </a:r>
            <a:r>
              <a:rPr lang="ru-RU" b="1" dirty="0" smtClean="0"/>
              <a:t>внутри</a:t>
            </a:r>
            <a:r>
              <a:rPr lang="ru-RU" dirty="0" smtClean="0"/>
              <a:t> своего домика - улья. а сколько </a:t>
            </a:r>
            <a:r>
              <a:rPr lang="ru-RU" b="1" dirty="0" smtClean="0"/>
              <a:t>снаружи</a:t>
            </a:r>
            <a:r>
              <a:rPr lang="ru-RU" dirty="0" smtClean="0"/>
              <a:t> собирает нектар. Аналогично и с бабочками: сколько бабочек порхает </a:t>
            </a:r>
            <a:r>
              <a:rPr lang="ru-RU" b="1" dirty="0" smtClean="0"/>
              <a:t>над</a:t>
            </a:r>
            <a:r>
              <a:rPr lang="ru-RU" dirty="0" smtClean="0"/>
              <a:t> цветами, а сколько </a:t>
            </a:r>
            <a:r>
              <a:rPr lang="ru-RU" b="1" dirty="0" smtClean="0"/>
              <a:t>на</a:t>
            </a:r>
            <a:r>
              <a:rPr lang="ru-RU" dirty="0" smtClean="0"/>
              <a:t> цветах.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«Сравни», «Внутри - снаружи», «На - над»</a:t>
            </a:r>
            <a:endParaRPr lang="ru-RU" b="1" dirty="0"/>
          </a:p>
        </p:txBody>
      </p:sp>
      <p:pic>
        <p:nvPicPr>
          <p:cNvPr id="4098" name="Picture 2" descr="C:\Users\Ирина\Desktop\фото домик\IMG-20171114-WA0018.jpg"/>
          <p:cNvPicPr>
            <a:picLocks noChangeAspect="1" noChangeArrowheads="1"/>
          </p:cNvPicPr>
          <p:nvPr/>
        </p:nvPicPr>
        <p:blipFill>
          <a:blip r:embed="rId2" cstate="print"/>
          <a:srcRect l="17960" r="4672" b="16492"/>
          <a:stretch>
            <a:fillRect/>
          </a:stretch>
        </p:blipFill>
        <p:spPr bwMode="auto">
          <a:xfrm>
            <a:off x="323528" y="1556792"/>
            <a:ext cx="4320480" cy="2535710"/>
          </a:xfrm>
          <a:prstGeom prst="rect">
            <a:avLst/>
          </a:prstGeom>
          <a:noFill/>
        </p:spPr>
      </p:pic>
      <p:pic>
        <p:nvPicPr>
          <p:cNvPr id="4099" name="Picture 3" descr="C:\Users\Ирина\Desktop\фото домик\IMG-20171114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035940" cy="2270217"/>
          </a:xfrm>
          <a:prstGeom prst="rect">
            <a:avLst/>
          </a:prstGeom>
          <a:noFill/>
        </p:spPr>
      </p:pic>
      <p:pic>
        <p:nvPicPr>
          <p:cNvPr id="4100" name="Picture 4" descr="C:\Users\Ирина\Desktop\фото домик\IMG-20171114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4372655" cy="2459619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«Найди и покажи геометрическую фигуру»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одной из стен домика расположено табло с геометрическими фигурами. Детям предлагаются плоскостные геометрические фигуры. Воспитатель при помощи стрелки показывает геометрическую фигуру, дети её находят и показывают воспитателю. Другой вариант игры - дети выкладывают из счётных палочек нужную геометрическую фигуру. Используя приём моделирования, дети из геометрических фигур, составляют композиции по собственному замыслу</a:t>
            </a:r>
            <a:r>
              <a:rPr lang="ru-RU" b="1" dirty="0" smtClean="0"/>
              <a:t> </a:t>
            </a:r>
            <a:r>
              <a:rPr lang="ru-RU" dirty="0" smtClean="0"/>
              <a:t>из плоскостных фигур или счётных палочек.</a:t>
            </a:r>
            <a:endParaRPr lang="ru-RU" i="1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</TotalTime>
  <Words>623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III Городской фестиваль  «До-школьная наука»  «Математический домик»</vt:lpstr>
      <vt:lpstr>"Математический домик"</vt:lpstr>
      <vt:lpstr>Слайд 3</vt:lpstr>
      <vt:lpstr>Стены домика</vt:lpstr>
      <vt:lpstr>«Сосчитай правильно», «Найди цифру», «Реши примеры»</vt:lpstr>
      <vt:lpstr>«Сосчитай правильно», «Найди цифру», «Реши примеры» </vt:lpstr>
      <vt:lpstr>«Сравни», «Внутри - снаружи», «На - над»</vt:lpstr>
      <vt:lpstr>«Сравни», «Внутри - снаружи», «На - над»</vt:lpstr>
      <vt:lpstr>«Найди и покажи геометрическую фигуру»</vt:lpstr>
      <vt:lpstr>«Найди и покажи геометрическую фигуру»</vt:lpstr>
      <vt:lpstr>«Внизу - вверху», «Справа - слева»</vt:lpstr>
      <vt:lpstr>«Внизу - вверху», «Справа - слева»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18</cp:revision>
  <dcterms:created xsi:type="dcterms:W3CDTF">2017-11-14T17:58:00Z</dcterms:created>
  <dcterms:modified xsi:type="dcterms:W3CDTF">2017-11-16T15:59:10Z</dcterms:modified>
</cp:coreProperties>
</file>